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57" r:id="rId5"/>
    <p:sldId id="288" r:id="rId6"/>
    <p:sldId id="290" r:id="rId7"/>
    <p:sldId id="280" r:id="rId8"/>
    <p:sldId id="279" r:id="rId9"/>
    <p:sldId id="285" r:id="rId10"/>
    <p:sldId id="281" r:id="rId11"/>
    <p:sldId id="284" r:id="rId12"/>
    <p:sldId id="283" r:id="rId13"/>
    <p:sldId id="282" r:id="rId14"/>
    <p:sldId id="289"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5/15/2021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5/15/2021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1558FF-9F53-4DAD-84A1-1EEE4F190FF1}" type="datetime1">
              <a:rPr lang="en-US" smtClean="0"/>
              <a:t>5/15/2021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8FA1A6-D89D-4E0B-ACDC-F92429034F56}"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382F0-6EA8-4D82-951F-1579D6A93CC4}"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BE913C-F349-4CE3-A910-0EA13427FE0D}"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D4C5C7-4D27-4EBE-9DB8-92F5F0F40B34}"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CDAF82-EDB2-4FBF-83F4-247A1B3455CB}"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E59DB-4C5A-44A3-897C-FF6803F94296}"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6B6E0-E0F8-4800-BD74-7D33DFE5ED7E}"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6DC824-D0E7-4046-8B44-4AAD1C4DE2CF}"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C221C-17A4-4F42-9F54-9F7E03AA1BBB}"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CD7CBA-5256-42F3-BAB5-33F095514AE3}" type="datetime1">
              <a:rPr lang="en-US" smtClean="0"/>
              <a:t>5/15/2021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80C04-2E33-403B-B014-7E203A57326C}" type="datetime1">
              <a:rPr lang="en-US" smtClean="0"/>
              <a:t>5/15/2021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92A49D-7D7F-4D69-A8AA-65D6B58C15F2}" type="datetime1">
              <a:rPr lang="en-US" smtClean="0"/>
              <a:t>5/15/2021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5/15/2021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8BBFA8-C775-4121-A7F6-6851C8035873}" type="datetime1">
              <a:rPr lang="en-US" smtClean="0"/>
              <a:t>5/15/2021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C01760-8EEC-4A4C-BD0D-3CDAAA80A266}" type="datetime1">
              <a:rPr lang="en-US" smtClean="0"/>
              <a:t>5/15/2021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5/15/2021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fif"/><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g"/><Relationship Id="rId9"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5629" y="1030014"/>
            <a:ext cx="10079422" cy="1807779"/>
          </a:xfrm>
        </p:spPr>
        <p:txBody>
          <a:bodyPr>
            <a:noAutofit/>
          </a:bodyPr>
          <a:lstStyle/>
          <a:p>
            <a:pPr algn="ct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r>
              <a:rPr lang="en-US" sz="6000" b="1" cap="none" dirty="0">
                <a:ln w="12700">
                  <a:solidFill>
                    <a:schemeClr val="accent1"/>
                  </a:solidFill>
                  <a:prstDash val="solid"/>
                </a:ln>
                <a:solidFill>
                  <a:srgbClr val="FFC000"/>
                </a:solidFill>
                <a:effectLst>
                  <a:outerShdw dist="38100" dir="2640000" algn="bl" rotWithShape="0">
                    <a:schemeClr val="accent1"/>
                  </a:outerShdw>
                </a:effectLst>
              </a:rPr>
              <a:t>GESTURE CONTROLLED ROBOT USING IMAGE PROCESSING</a:t>
            </a:r>
            <a:endParaRPr lang="en-IN" sz="6000" b="1" cap="none" dirty="0">
              <a:ln w="12700">
                <a:solidFill>
                  <a:schemeClr val="accent1"/>
                </a:solidFill>
                <a:prstDash val="solid"/>
              </a:ln>
              <a:solidFill>
                <a:srgbClr val="FFC000"/>
              </a:solidFill>
              <a:effectLst>
                <a:outerShdw dist="38100" dir="2640000" algn="bl" rotWithShape="0">
                  <a:schemeClr val="accent1"/>
                </a:outerShdw>
              </a:effectLst>
            </a:endParaRPr>
          </a:p>
        </p:txBody>
      </p:sp>
      <p:sp>
        <p:nvSpPr>
          <p:cNvPr id="3" name="Subtitle 2"/>
          <p:cNvSpPr>
            <a:spLocks noGrp="1"/>
          </p:cNvSpPr>
          <p:nvPr>
            <p:ph type="subTitle" idx="1"/>
          </p:nvPr>
        </p:nvSpPr>
        <p:spPr>
          <a:xfrm>
            <a:off x="409901" y="3697085"/>
            <a:ext cx="7294181" cy="2083605"/>
          </a:xfrm>
        </p:spPr>
        <p:txBody>
          <a:bodyPr>
            <a:normAutofit/>
          </a:bodyPr>
          <a:lstStyle/>
          <a:p>
            <a:pPr algn="l"/>
            <a:r>
              <a:rPr lang="en-US" sz="2800" b="1" cap="none"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Mentor : </a:t>
            </a:r>
          </a:p>
          <a:p>
            <a:pPr algn="l"/>
            <a:r>
              <a:rPr lang="en-US" sz="2800" b="1" cap="none"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cap="none"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Vadivelan</a:t>
            </a:r>
            <a:r>
              <a:rPr lang="en-US" sz="2800" b="1" cap="none"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Murugesan</a:t>
            </a:r>
          </a:p>
          <a:p>
            <a:pPr algn="l"/>
            <a:r>
              <a:rPr lang="en-US" sz="2800" b="1" cap="none"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 ECE  III Year )</a:t>
            </a:r>
          </a:p>
          <a:p>
            <a:pPr algn="l"/>
            <a:r>
              <a:rPr lang="en-US" dirty="0"/>
              <a:t> </a:t>
            </a:r>
            <a:endParaRPr lang="en-IN" dirty="0"/>
          </a:p>
        </p:txBody>
      </p:sp>
      <p:sp>
        <p:nvSpPr>
          <p:cNvPr id="7" name="TextBox 6"/>
          <p:cNvSpPr txBox="1"/>
          <p:nvPr/>
        </p:nvSpPr>
        <p:spPr>
          <a:xfrm>
            <a:off x="8353863" y="3697085"/>
            <a:ext cx="4214649" cy="2677656"/>
          </a:xfrm>
          <a:prstGeom prst="rect">
            <a:avLst/>
          </a:prstGeom>
          <a:noFill/>
        </p:spPr>
        <p:txBody>
          <a:bodyPr wrap="square" rtlCol="0">
            <a:spAutoFit/>
          </a:bodyPr>
          <a:lstStyle/>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Members :</a:t>
            </a: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Jayaashree.P</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Sakthi</a:t>
            </a:r>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Priya.S</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Shwetha.A</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S.Subhashri</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pPr algn="ctr"/>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ECE II Year )</a:t>
            </a:r>
            <a:endParaRPr lang="en-IN"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p:txBody>
      </p:sp>
      <p:sp>
        <p:nvSpPr>
          <p:cNvPr id="4" name="Slide Number Placeholder 3"/>
          <p:cNvSpPr>
            <a:spLocks noGrp="1"/>
          </p:cNvSpPr>
          <p:nvPr>
            <p:ph type="sldNum" sz="quarter" idx="12"/>
          </p:nvPr>
        </p:nvSpPr>
        <p:spPr>
          <a:xfrm>
            <a:off x="5909756" y="6262157"/>
            <a:ext cx="551167" cy="377825"/>
          </a:xfrm>
        </p:spPr>
        <p:txBody>
          <a:bodyPr/>
          <a:lstStyle/>
          <a:p>
            <a:fld id="{D57F1E4F-1CFF-5643-939E-217C01CDF565}" type="slidenum">
              <a:rPr lang="en-US" sz="2800" b="1" smtClean="0">
                <a:solidFill>
                  <a:srgbClr val="FFFF00"/>
                </a:solidFill>
              </a:rPr>
              <a:pPr/>
              <a:t>1</a:t>
            </a:fld>
            <a:endParaRPr lang="en-US" sz="2800" b="1" dirty="0">
              <a:solidFill>
                <a:srgbClr val="FFFF00"/>
              </a:solidFill>
            </a:endParaRPr>
          </a:p>
        </p:txBody>
      </p:sp>
    </p:spTree>
    <p:extLst>
      <p:ext uri="{BB962C8B-B14F-4D97-AF65-F5344CB8AC3E}">
        <p14:creationId xmlns:p14="http://schemas.microsoft.com/office/powerpoint/2010/main" val="3983939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sApp Video 2021-05-15 at 2.24.29 PM (4)">
            <a:hlinkClick r:id="" action="ppaction://media"/>
            <a:extLst>
              <a:ext uri="{FF2B5EF4-FFF2-40B4-BE49-F238E27FC236}">
                <a16:creationId xmlns:a16="http://schemas.microsoft.com/office/drawing/2014/main" id="{1B93BDAD-0175-487A-BB33-C3D7C89598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3296" y="1127464"/>
            <a:ext cx="9822972" cy="4465468"/>
          </a:xfrm>
          <a:prstGeom prst="rect">
            <a:avLst/>
          </a:prstGeom>
        </p:spPr>
      </p:pic>
    </p:spTree>
    <p:extLst>
      <p:ext uri="{BB962C8B-B14F-4D97-AF65-F5344CB8AC3E}">
        <p14:creationId xmlns:p14="http://schemas.microsoft.com/office/powerpoint/2010/main" val="16507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557B3D-E29E-4C5D-AE63-6B53E553637E}"/>
              </a:ext>
            </a:extLst>
          </p:cNvPr>
          <p:cNvSpPr/>
          <p:nvPr/>
        </p:nvSpPr>
        <p:spPr>
          <a:xfrm>
            <a:off x="617032" y="-139850"/>
            <a:ext cx="1095793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Advantages                Disadvantages</a:t>
            </a:r>
          </a:p>
        </p:txBody>
      </p:sp>
      <p:cxnSp>
        <p:nvCxnSpPr>
          <p:cNvPr id="4" name="Straight Connector 3">
            <a:extLst>
              <a:ext uri="{FF2B5EF4-FFF2-40B4-BE49-F238E27FC236}">
                <a16:creationId xmlns:a16="http://schemas.microsoft.com/office/drawing/2014/main" id="{556E45A2-EA57-4E3B-BD85-E1538226ECA8}"/>
              </a:ext>
            </a:extLst>
          </p:cNvPr>
          <p:cNvCxnSpPr/>
          <p:nvPr/>
        </p:nvCxnSpPr>
        <p:spPr>
          <a:xfrm>
            <a:off x="5877017" y="0"/>
            <a:ext cx="0" cy="6977849"/>
          </a:xfrm>
          <a:prstGeom prst="line">
            <a:avLst/>
          </a:prstGeom>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A02B7949-BE11-42A1-BA06-2DEB84419CEA}"/>
              </a:ext>
            </a:extLst>
          </p:cNvPr>
          <p:cNvPicPr>
            <a:picLocks noChangeAspect="1"/>
          </p:cNvPicPr>
          <p:nvPr/>
        </p:nvPicPr>
        <p:blipFill rotWithShape="1">
          <a:blip r:embed="rId2"/>
          <a:srcRect l="46397" t="13954" r="2328" b="9186"/>
          <a:stretch/>
        </p:blipFill>
        <p:spPr>
          <a:xfrm>
            <a:off x="790115" y="949910"/>
            <a:ext cx="4287912" cy="5406501"/>
          </a:xfrm>
          <a:prstGeom prst="rect">
            <a:avLst/>
          </a:prstGeom>
        </p:spPr>
      </p:pic>
      <p:pic>
        <p:nvPicPr>
          <p:cNvPr id="8" name="Picture 7">
            <a:extLst>
              <a:ext uri="{FF2B5EF4-FFF2-40B4-BE49-F238E27FC236}">
                <a16:creationId xmlns:a16="http://schemas.microsoft.com/office/drawing/2014/main" id="{CA7C822D-8150-4A4C-9FF5-C45F288F5CC5}"/>
              </a:ext>
            </a:extLst>
          </p:cNvPr>
          <p:cNvPicPr>
            <a:picLocks noChangeAspect="1"/>
          </p:cNvPicPr>
          <p:nvPr/>
        </p:nvPicPr>
        <p:blipFill>
          <a:blip r:embed="rId3"/>
          <a:stretch>
            <a:fillRect/>
          </a:stretch>
        </p:blipFill>
        <p:spPr>
          <a:xfrm>
            <a:off x="8926274" y="870011"/>
            <a:ext cx="2823476" cy="1753638"/>
          </a:xfrm>
          <a:prstGeom prst="rect">
            <a:avLst/>
          </a:prstGeom>
        </p:spPr>
      </p:pic>
      <p:pic>
        <p:nvPicPr>
          <p:cNvPr id="10" name="Picture 9">
            <a:extLst>
              <a:ext uri="{FF2B5EF4-FFF2-40B4-BE49-F238E27FC236}">
                <a16:creationId xmlns:a16="http://schemas.microsoft.com/office/drawing/2014/main" id="{38214433-5D45-460A-B20C-ED7E73553CE8}"/>
              </a:ext>
            </a:extLst>
          </p:cNvPr>
          <p:cNvPicPr>
            <a:picLocks noChangeAspect="1"/>
          </p:cNvPicPr>
          <p:nvPr/>
        </p:nvPicPr>
        <p:blipFill>
          <a:blip r:embed="rId4"/>
          <a:stretch>
            <a:fillRect/>
          </a:stretch>
        </p:blipFill>
        <p:spPr>
          <a:xfrm>
            <a:off x="6383046" y="2884846"/>
            <a:ext cx="2834628" cy="1753638"/>
          </a:xfrm>
          <a:prstGeom prst="rect">
            <a:avLst/>
          </a:prstGeom>
        </p:spPr>
      </p:pic>
      <p:pic>
        <p:nvPicPr>
          <p:cNvPr id="12" name="Picture 11">
            <a:extLst>
              <a:ext uri="{FF2B5EF4-FFF2-40B4-BE49-F238E27FC236}">
                <a16:creationId xmlns:a16="http://schemas.microsoft.com/office/drawing/2014/main" id="{8FCC3378-B01C-4C3B-A640-EF5F8B7A4A88}"/>
              </a:ext>
            </a:extLst>
          </p:cNvPr>
          <p:cNvPicPr>
            <a:picLocks noChangeAspect="1"/>
          </p:cNvPicPr>
          <p:nvPr/>
        </p:nvPicPr>
        <p:blipFill>
          <a:blip r:embed="rId5"/>
          <a:stretch>
            <a:fillRect/>
          </a:stretch>
        </p:blipFill>
        <p:spPr>
          <a:xfrm>
            <a:off x="8904306" y="4797686"/>
            <a:ext cx="2896938" cy="1914525"/>
          </a:xfrm>
          <a:prstGeom prst="rect">
            <a:avLst/>
          </a:prstGeom>
        </p:spPr>
      </p:pic>
      <p:cxnSp>
        <p:nvCxnSpPr>
          <p:cNvPr id="14" name="Straight Connector 13">
            <a:extLst>
              <a:ext uri="{FF2B5EF4-FFF2-40B4-BE49-F238E27FC236}">
                <a16:creationId xmlns:a16="http://schemas.microsoft.com/office/drawing/2014/main" id="{64A7AC64-CAB2-450D-A9B3-CCD97EBFC89E}"/>
              </a:ext>
            </a:extLst>
          </p:cNvPr>
          <p:cNvCxnSpPr>
            <a:cxnSpLocks/>
          </p:cNvCxnSpPr>
          <p:nvPr/>
        </p:nvCxnSpPr>
        <p:spPr>
          <a:xfrm>
            <a:off x="0" y="683581"/>
            <a:ext cx="12192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09244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0AB-CD2A-468F-B098-5B20FD752775}"/>
              </a:ext>
            </a:extLst>
          </p:cNvPr>
          <p:cNvSpPr>
            <a:spLocks noGrp="1"/>
          </p:cNvSpPr>
          <p:nvPr>
            <p:ph type="title"/>
          </p:nvPr>
        </p:nvSpPr>
        <p:spPr>
          <a:xfrm>
            <a:off x="1132368" y="2608521"/>
            <a:ext cx="10131425" cy="1456267"/>
          </a:xfrm>
        </p:spPr>
        <p:txBody>
          <a:bodyPr/>
          <a:lstStyle/>
          <a:p>
            <a:r>
              <a:rPr lang="en-US" dirty="0">
                <a:solidFill>
                  <a:schemeClr val="accent6">
                    <a:lumMod val="40000"/>
                    <a:lumOff val="60000"/>
                  </a:schemeClr>
                </a:solidFill>
                <a:effectLst>
                  <a:reflection blurRad="6350" stA="55000" endA="300" endPos="45500" dir="5400000" sy="-100000" algn="bl" rotWithShape="0"/>
                </a:effectLst>
              </a:rPr>
              <a:t>                         </a:t>
            </a:r>
            <a:r>
              <a:rPr lang="en-US" sz="6600" b="1" dirty="0">
                <a:solidFill>
                  <a:schemeClr val="accent6">
                    <a:lumMod val="40000"/>
                    <a:lumOff val="60000"/>
                  </a:schemeClr>
                </a:solidFill>
                <a:effectLst>
                  <a:reflection blurRad="6350" stA="55000" endA="300" endPos="45500" dir="5400000" sy="-100000" algn="bl" rotWithShape="0"/>
                </a:effectLst>
              </a:rPr>
              <a:t>THANK YOU!!!</a:t>
            </a:r>
          </a:p>
        </p:txBody>
      </p:sp>
      <p:sp>
        <p:nvSpPr>
          <p:cNvPr id="3" name="Slide Number Placeholder 2"/>
          <p:cNvSpPr>
            <a:spLocks noGrp="1"/>
          </p:cNvSpPr>
          <p:nvPr>
            <p:ph type="sldNum" sz="quarter" idx="12"/>
          </p:nvPr>
        </p:nvSpPr>
        <p:spPr>
          <a:xfrm>
            <a:off x="6048390" y="6259195"/>
            <a:ext cx="551167" cy="377825"/>
          </a:xfrm>
        </p:spPr>
        <p:txBody>
          <a:bodyPr/>
          <a:lstStyle/>
          <a:p>
            <a:fld id="{D57F1E4F-1CFF-5643-939E-217C01CDF565}" type="slidenum">
              <a:rPr lang="en-US" sz="2400" b="1" smtClean="0">
                <a:solidFill>
                  <a:srgbClr val="FFFF00"/>
                </a:solidFill>
              </a:rPr>
              <a:pPr/>
              <a:t>12</a:t>
            </a:fld>
            <a:endParaRPr lang="en-US" sz="2400" b="1" dirty="0">
              <a:solidFill>
                <a:srgbClr val="FFFF00"/>
              </a:solidFill>
            </a:endParaRPr>
          </a:p>
        </p:txBody>
      </p:sp>
    </p:spTree>
    <p:extLst>
      <p:ext uri="{BB962C8B-B14F-4D97-AF65-F5344CB8AC3E}">
        <p14:creationId xmlns:p14="http://schemas.microsoft.com/office/powerpoint/2010/main" val="315167289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A781-54AA-4EC1-BB71-C719C85CACB7}"/>
              </a:ext>
            </a:extLst>
          </p:cNvPr>
          <p:cNvSpPr>
            <a:spLocks noGrp="1"/>
          </p:cNvSpPr>
          <p:nvPr>
            <p:ph type="ctrTitle"/>
          </p:nvPr>
        </p:nvSpPr>
        <p:spPr>
          <a:xfrm>
            <a:off x="702007" y="393405"/>
            <a:ext cx="10490274" cy="637952"/>
          </a:xfr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txBody>
          <a:bodyPr>
            <a:normAutofit fontScale="90000"/>
          </a:bodyPr>
          <a:lstStyle/>
          <a:p>
            <a:pPr algn="l"/>
            <a:r>
              <a:rPr lang="en-US" cap="none" dirty="0">
                <a:ln w="0"/>
                <a:effectLst>
                  <a:outerShdw blurRad="38100" dist="19050" dir="2700000" algn="tl" rotWithShape="0">
                    <a:schemeClr val="dk1">
                      <a:alpha val="40000"/>
                    </a:schemeClr>
                  </a:outerShdw>
                </a:effectLst>
              </a:rPr>
              <a:t>                                </a:t>
            </a:r>
            <a:r>
              <a:rPr lang="en-US" b="1" cap="none" dirty="0">
                <a:ln w="0"/>
                <a:solidFill>
                  <a:srgbClr val="FFC000"/>
                </a:solidFill>
                <a:effectLst>
                  <a:reflection blurRad="6350" stA="53000" endA="300" endPos="35500" dir="5400000" sy="-90000" algn="bl" rotWithShape="0"/>
                </a:effectLst>
              </a:rPr>
              <a:t>ABSTRACT</a:t>
            </a:r>
            <a:endParaRPr lang="en-US" b="1" cap="none" dirty="0">
              <a:ln w="0"/>
              <a:solidFill>
                <a:srgbClr val="FFC000"/>
              </a:solidFill>
              <a:effectLst>
                <a:outerShdw blurRad="38100" dist="19050" dir="2700000" algn="tl" rotWithShape="0">
                  <a:schemeClr val="dk1">
                    <a:alpha val="40000"/>
                  </a:schemeClr>
                </a:outerShdw>
              </a:effectLst>
            </a:endParaRPr>
          </a:p>
        </p:txBody>
      </p:sp>
      <p:sp>
        <p:nvSpPr>
          <p:cNvPr id="3" name="Subtitle 2">
            <a:extLst>
              <a:ext uri="{FF2B5EF4-FFF2-40B4-BE49-F238E27FC236}">
                <a16:creationId xmlns:a16="http://schemas.microsoft.com/office/drawing/2014/main" id="{65E3158E-579B-4776-B597-C1B63F849276}"/>
              </a:ext>
            </a:extLst>
          </p:cNvPr>
          <p:cNvSpPr>
            <a:spLocks noGrp="1"/>
          </p:cNvSpPr>
          <p:nvPr>
            <p:ph type="subTitle" idx="1"/>
          </p:nvPr>
        </p:nvSpPr>
        <p:spPr>
          <a:xfrm>
            <a:off x="702007" y="1144309"/>
            <a:ext cx="10568504" cy="5481281"/>
          </a:xfrm>
          <a:effectLst>
            <a:reflection blurRad="6350" stA="50000" endA="300" endPos="55500" dist="50800" dir="5400000" sy="-100000" algn="bl" rotWithShape="0"/>
          </a:effectLst>
        </p:spPr>
        <p:txBody>
          <a:bodyPr>
            <a:normAutofit/>
          </a:bodyPr>
          <a:lstStyle/>
          <a:p>
            <a:pPr algn="l"/>
            <a:r>
              <a:rPr lang="en-US" sz="1600" i="1" cap="none" dirty="0">
                <a:solidFill>
                  <a:srgbClr val="00B0F0"/>
                </a:solidFill>
              </a:rPr>
              <a:t>                                              </a:t>
            </a:r>
            <a:r>
              <a:rPr lang="en-US" sz="2400" i="1" cap="none" dirty="0"/>
              <a:t>This project is a real time monitoring system by which humans interact with robots through gestures. While earlier works have focused primarily on issues such as manipulation and navigation in the environment, few robotic systems are used with user friendly interfaces that possess the ability to control the robot by natural means. Gesture recognition consists of </a:t>
            </a:r>
            <a:r>
              <a:rPr lang="en-US" sz="2400" b="1" i="1" cap="none" dirty="0"/>
              <a:t>three </a:t>
            </a:r>
            <a:r>
              <a:rPr lang="en-US" sz="2400" i="1" cap="none" dirty="0"/>
              <a:t>stages: </a:t>
            </a:r>
            <a:r>
              <a:rPr lang="en-US" sz="2400" b="1" i="1" cap="none" dirty="0"/>
              <a:t>capturing of image, image processing and navigation of bot</a:t>
            </a:r>
            <a:r>
              <a:rPr lang="en-US" sz="2400" i="1" cap="none" dirty="0"/>
              <a:t>.</a:t>
            </a:r>
            <a:r>
              <a:rPr lang="en-US" sz="2400" b="1" i="1" cap="none" dirty="0"/>
              <a:t> </a:t>
            </a:r>
            <a:r>
              <a:rPr lang="en-US" sz="2400" i="1" cap="none" dirty="0"/>
              <a:t>By giving commands to a robot, the user can control or navigate the robot using gestures of his/her palm, thereby interacting with the robotic system. </a:t>
            </a:r>
          </a:p>
        </p:txBody>
      </p:sp>
      <p:sp>
        <p:nvSpPr>
          <p:cNvPr id="4" name="Slide Number Placeholder 3"/>
          <p:cNvSpPr>
            <a:spLocks noGrp="1"/>
          </p:cNvSpPr>
          <p:nvPr>
            <p:ph type="sldNum" sz="quarter" idx="12"/>
          </p:nvPr>
        </p:nvSpPr>
        <p:spPr>
          <a:xfrm>
            <a:off x="5947144" y="6247765"/>
            <a:ext cx="551167" cy="377825"/>
          </a:xfrm>
        </p:spPr>
        <p:txBody>
          <a:bodyPr/>
          <a:lstStyle/>
          <a:p>
            <a:fld id="{D57F1E4F-1CFF-5643-939E-217C01CDF565}" type="slidenum">
              <a:rPr lang="en-US" sz="2400" b="1" smtClean="0">
                <a:solidFill>
                  <a:srgbClr val="FFFF00"/>
                </a:solidFill>
              </a:rPr>
              <a:pPr/>
              <a:t>2</a:t>
            </a:fld>
            <a:endParaRPr lang="en-US" sz="2400" b="1" dirty="0">
              <a:solidFill>
                <a:srgbClr val="FFFF00"/>
              </a:solidFill>
            </a:endParaRPr>
          </a:p>
        </p:txBody>
      </p:sp>
      <p:pic>
        <p:nvPicPr>
          <p:cNvPr id="6" name="Picture 5">
            <a:extLst>
              <a:ext uri="{FF2B5EF4-FFF2-40B4-BE49-F238E27FC236}">
                <a16:creationId xmlns:a16="http://schemas.microsoft.com/office/drawing/2014/main" id="{626D2C4F-20B4-47D2-A186-300C7771E805}"/>
              </a:ext>
            </a:extLst>
          </p:cNvPr>
          <p:cNvPicPr>
            <a:picLocks noChangeAspect="1"/>
          </p:cNvPicPr>
          <p:nvPr/>
        </p:nvPicPr>
        <p:blipFill>
          <a:blip r:embed="rId2"/>
          <a:stretch>
            <a:fillRect/>
          </a:stretch>
        </p:blipFill>
        <p:spPr>
          <a:xfrm rot="16200000">
            <a:off x="7615720" y="3238199"/>
            <a:ext cx="2719207" cy="4012707"/>
          </a:xfrm>
          <a:prstGeom prst="rect">
            <a:avLst/>
          </a:prstGeom>
        </p:spPr>
      </p:pic>
    </p:spTree>
    <p:extLst>
      <p:ext uri="{BB962C8B-B14F-4D97-AF65-F5344CB8AC3E}">
        <p14:creationId xmlns:p14="http://schemas.microsoft.com/office/powerpoint/2010/main" val="3721526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AB49E8-AF3C-43EC-9978-0301BC628AB2}"/>
              </a:ext>
            </a:extLst>
          </p:cNvPr>
          <p:cNvPicPr>
            <a:picLocks noChangeAspect="1"/>
          </p:cNvPicPr>
          <p:nvPr/>
        </p:nvPicPr>
        <p:blipFill>
          <a:blip r:embed="rId2"/>
          <a:stretch>
            <a:fillRect/>
          </a:stretch>
        </p:blipFill>
        <p:spPr>
          <a:xfrm>
            <a:off x="977570" y="1133796"/>
            <a:ext cx="1317843" cy="1317843"/>
          </a:xfrm>
          <a:prstGeom prst="rect">
            <a:avLst/>
          </a:prstGeom>
        </p:spPr>
      </p:pic>
      <p:sp>
        <p:nvSpPr>
          <p:cNvPr id="4" name="Arrow: Down 3">
            <a:extLst>
              <a:ext uri="{FF2B5EF4-FFF2-40B4-BE49-F238E27FC236}">
                <a16:creationId xmlns:a16="http://schemas.microsoft.com/office/drawing/2014/main" id="{10369584-EC31-41AB-9F7E-22488A155BE5}"/>
              </a:ext>
            </a:extLst>
          </p:cNvPr>
          <p:cNvSpPr/>
          <p:nvPr/>
        </p:nvSpPr>
        <p:spPr>
          <a:xfrm rot="16200000">
            <a:off x="2658858" y="1265849"/>
            <a:ext cx="250957" cy="87001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8" name="Picture 7">
            <a:extLst>
              <a:ext uri="{FF2B5EF4-FFF2-40B4-BE49-F238E27FC236}">
                <a16:creationId xmlns:a16="http://schemas.microsoft.com/office/drawing/2014/main" id="{24E9B593-C9A1-4AAB-B64A-EFAEAAB02CAC}"/>
              </a:ext>
            </a:extLst>
          </p:cNvPr>
          <p:cNvPicPr>
            <a:picLocks noChangeAspect="1"/>
          </p:cNvPicPr>
          <p:nvPr/>
        </p:nvPicPr>
        <p:blipFill>
          <a:blip r:embed="rId3"/>
          <a:stretch>
            <a:fillRect/>
          </a:stretch>
        </p:blipFill>
        <p:spPr>
          <a:xfrm>
            <a:off x="3226878" y="1171121"/>
            <a:ext cx="1237623" cy="1247804"/>
          </a:xfrm>
          <a:prstGeom prst="rect">
            <a:avLst/>
          </a:prstGeom>
        </p:spPr>
      </p:pic>
      <p:sp>
        <p:nvSpPr>
          <p:cNvPr id="9" name="Arrow: Down 8">
            <a:extLst>
              <a:ext uri="{FF2B5EF4-FFF2-40B4-BE49-F238E27FC236}">
                <a16:creationId xmlns:a16="http://schemas.microsoft.com/office/drawing/2014/main" id="{20652BB2-ECDD-4CA8-89FE-481E2E5BC342}"/>
              </a:ext>
            </a:extLst>
          </p:cNvPr>
          <p:cNvSpPr/>
          <p:nvPr/>
        </p:nvSpPr>
        <p:spPr>
          <a:xfrm rot="16200000">
            <a:off x="4867196" y="1234539"/>
            <a:ext cx="250957" cy="87001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15" name="Picture 14">
            <a:extLst>
              <a:ext uri="{FF2B5EF4-FFF2-40B4-BE49-F238E27FC236}">
                <a16:creationId xmlns:a16="http://schemas.microsoft.com/office/drawing/2014/main" id="{0B60D304-51F6-487B-8A8D-DB32BE998757}"/>
              </a:ext>
            </a:extLst>
          </p:cNvPr>
          <p:cNvPicPr>
            <a:picLocks noChangeAspect="1"/>
          </p:cNvPicPr>
          <p:nvPr/>
        </p:nvPicPr>
        <p:blipFill>
          <a:blip r:embed="rId4"/>
          <a:stretch>
            <a:fillRect/>
          </a:stretch>
        </p:blipFill>
        <p:spPr>
          <a:xfrm>
            <a:off x="5738032" y="1064236"/>
            <a:ext cx="1269703" cy="1269703"/>
          </a:xfrm>
          <a:prstGeom prst="rect">
            <a:avLst/>
          </a:prstGeom>
        </p:spPr>
      </p:pic>
      <p:sp>
        <p:nvSpPr>
          <p:cNvPr id="16" name="Arrow: Down 15">
            <a:extLst>
              <a:ext uri="{FF2B5EF4-FFF2-40B4-BE49-F238E27FC236}">
                <a16:creationId xmlns:a16="http://schemas.microsoft.com/office/drawing/2014/main" id="{96D2C996-4B45-4104-8A26-6B35AD5E0865}"/>
              </a:ext>
            </a:extLst>
          </p:cNvPr>
          <p:cNvSpPr/>
          <p:nvPr/>
        </p:nvSpPr>
        <p:spPr>
          <a:xfrm rot="16200000">
            <a:off x="7645592" y="1265848"/>
            <a:ext cx="250957" cy="87001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18" name="Picture 17">
            <a:extLst>
              <a:ext uri="{FF2B5EF4-FFF2-40B4-BE49-F238E27FC236}">
                <a16:creationId xmlns:a16="http://schemas.microsoft.com/office/drawing/2014/main" id="{F342DF19-0B39-4993-9032-14A116B7F7ED}"/>
              </a:ext>
            </a:extLst>
          </p:cNvPr>
          <p:cNvPicPr>
            <a:picLocks noChangeAspect="1"/>
          </p:cNvPicPr>
          <p:nvPr/>
        </p:nvPicPr>
        <p:blipFill>
          <a:blip r:embed="rId5"/>
          <a:stretch>
            <a:fillRect/>
          </a:stretch>
        </p:blipFill>
        <p:spPr>
          <a:xfrm rot="18740104">
            <a:off x="8363170" y="1221541"/>
            <a:ext cx="1612782" cy="1209587"/>
          </a:xfrm>
          <a:prstGeom prst="rect">
            <a:avLst/>
          </a:prstGeom>
        </p:spPr>
      </p:pic>
      <p:pic>
        <p:nvPicPr>
          <p:cNvPr id="21" name="Picture 20">
            <a:extLst>
              <a:ext uri="{FF2B5EF4-FFF2-40B4-BE49-F238E27FC236}">
                <a16:creationId xmlns:a16="http://schemas.microsoft.com/office/drawing/2014/main" id="{C306F4D6-D7BB-4D34-9F5B-57F87959E9CB}"/>
              </a:ext>
            </a:extLst>
          </p:cNvPr>
          <p:cNvPicPr>
            <a:picLocks noChangeAspect="1"/>
          </p:cNvPicPr>
          <p:nvPr/>
        </p:nvPicPr>
        <p:blipFill>
          <a:blip r:embed="rId6"/>
          <a:stretch>
            <a:fillRect/>
          </a:stretch>
        </p:blipFill>
        <p:spPr>
          <a:xfrm>
            <a:off x="7764425" y="2678250"/>
            <a:ext cx="2131964" cy="1511850"/>
          </a:xfrm>
          <a:prstGeom prst="rect">
            <a:avLst/>
          </a:prstGeom>
        </p:spPr>
      </p:pic>
      <p:sp>
        <p:nvSpPr>
          <p:cNvPr id="22" name="Arrow: Curved Left 21">
            <a:extLst>
              <a:ext uri="{FF2B5EF4-FFF2-40B4-BE49-F238E27FC236}">
                <a16:creationId xmlns:a16="http://schemas.microsoft.com/office/drawing/2014/main" id="{5E3E49E6-4001-4167-A9F7-ABE5D3E88A02}"/>
              </a:ext>
            </a:extLst>
          </p:cNvPr>
          <p:cNvSpPr/>
          <p:nvPr/>
        </p:nvSpPr>
        <p:spPr>
          <a:xfrm>
            <a:off x="10213630" y="1795023"/>
            <a:ext cx="1250161" cy="1418693"/>
          </a:xfrm>
          <a:prstGeom prst="curved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solidFill>
                <a:schemeClr val="tx1"/>
              </a:solidFill>
            </a:endParaRPr>
          </a:p>
        </p:txBody>
      </p:sp>
      <p:sp>
        <p:nvSpPr>
          <p:cNvPr id="23" name="Arrow: Down 22">
            <a:extLst>
              <a:ext uri="{FF2B5EF4-FFF2-40B4-BE49-F238E27FC236}">
                <a16:creationId xmlns:a16="http://schemas.microsoft.com/office/drawing/2014/main" id="{2915C5F4-493A-4D7F-A3B9-C68BD6618D54}"/>
              </a:ext>
            </a:extLst>
          </p:cNvPr>
          <p:cNvSpPr/>
          <p:nvPr/>
        </p:nvSpPr>
        <p:spPr>
          <a:xfrm rot="5400000">
            <a:off x="6952468" y="3241335"/>
            <a:ext cx="250959" cy="87001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25" name="Picture 24">
            <a:extLst>
              <a:ext uri="{FF2B5EF4-FFF2-40B4-BE49-F238E27FC236}">
                <a16:creationId xmlns:a16="http://schemas.microsoft.com/office/drawing/2014/main" id="{409B794B-E354-4D27-9D23-E6B679CD0D35}"/>
              </a:ext>
            </a:extLst>
          </p:cNvPr>
          <p:cNvPicPr>
            <a:picLocks noChangeAspect="1"/>
          </p:cNvPicPr>
          <p:nvPr/>
        </p:nvPicPr>
        <p:blipFill>
          <a:blip r:embed="rId7"/>
          <a:stretch>
            <a:fillRect/>
          </a:stretch>
        </p:blipFill>
        <p:spPr>
          <a:xfrm>
            <a:off x="4810055" y="2807402"/>
            <a:ext cx="1651578" cy="1578174"/>
          </a:xfrm>
          <a:prstGeom prst="rect">
            <a:avLst/>
          </a:prstGeom>
        </p:spPr>
      </p:pic>
      <p:sp>
        <p:nvSpPr>
          <p:cNvPr id="26" name="Arrow: Down 25">
            <a:extLst>
              <a:ext uri="{FF2B5EF4-FFF2-40B4-BE49-F238E27FC236}">
                <a16:creationId xmlns:a16="http://schemas.microsoft.com/office/drawing/2014/main" id="{74FFE520-E5F8-42BB-9C3D-F74F78B2534C}"/>
              </a:ext>
            </a:extLst>
          </p:cNvPr>
          <p:cNvSpPr/>
          <p:nvPr/>
        </p:nvSpPr>
        <p:spPr>
          <a:xfrm rot="5400000">
            <a:off x="3685873" y="3236701"/>
            <a:ext cx="250959" cy="87001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1026" name="Picture 2" descr="Generic RBCFTS_1_1 Dual Shaft DC Motor, 2 Piece: Amazon.in: Industrial &amp;  Scientific">
            <a:extLst>
              <a:ext uri="{FF2B5EF4-FFF2-40B4-BE49-F238E27FC236}">
                <a16:creationId xmlns:a16="http://schemas.microsoft.com/office/drawing/2014/main" id="{FDF4C687-D30B-412B-9037-AB09F9A47B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098" y="2829742"/>
            <a:ext cx="2028538" cy="15171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1C34DAD8-D6ED-411E-B0D8-2C0FDB2C1A15}"/>
              </a:ext>
            </a:extLst>
          </p:cNvPr>
          <p:cNvPicPr>
            <a:picLocks noChangeAspect="1"/>
          </p:cNvPicPr>
          <p:nvPr/>
        </p:nvPicPr>
        <p:blipFill>
          <a:blip r:embed="rId9"/>
          <a:stretch>
            <a:fillRect/>
          </a:stretch>
        </p:blipFill>
        <p:spPr>
          <a:xfrm rot="16200000">
            <a:off x="4810323" y="4488780"/>
            <a:ext cx="1831913" cy="2703336"/>
          </a:xfrm>
          <a:prstGeom prst="rect">
            <a:avLst/>
          </a:prstGeom>
        </p:spPr>
      </p:pic>
      <p:sp>
        <p:nvSpPr>
          <p:cNvPr id="30" name="TextBox 4">
            <a:extLst>
              <a:ext uri="{FF2B5EF4-FFF2-40B4-BE49-F238E27FC236}">
                <a16:creationId xmlns:a16="http://schemas.microsoft.com/office/drawing/2014/main" id="{55256B14-5641-4BD5-9D51-A0DB13058B59}"/>
              </a:ext>
            </a:extLst>
          </p:cNvPr>
          <p:cNvSpPr txBox="1"/>
          <p:nvPr/>
        </p:nvSpPr>
        <p:spPr>
          <a:xfrm>
            <a:off x="3811352" y="150588"/>
            <a:ext cx="4170457"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BLOCK DIAGRAM</a:t>
            </a:r>
            <a:endParaRPr lang="en-IN"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endParaRPr>
          </a:p>
        </p:txBody>
      </p:sp>
      <p:sp>
        <p:nvSpPr>
          <p:cNvPr id="32" name="TextBox 31">
            <a:extLst>
              <a:ext uri="{FF2B5EF4-FFF2-40B4-BE49-F238E27FC236}">
                <a16:creationId xmlns:a16="http://schemas.microsoft.com/office/drawing/2014/main" id="{51AA5BCF-A369-4BDD-9B10-2BD446D4320B}"/>
              </a:ext>
            </a:extLst>
          </p:cNvPr>
          <p:cNvSpPr txBox="1"/>
          <p:nvPr/>
        </p:nvSpPr>
        <p:spPr>
          <a:xfrm>
            <a:off x="680117" y="612007"/>
            <a:ext cx="2682145" cy="461665"/>
          </a:xfrm>
          <a:prstGeom prst="rect">
            <a:avLst/>
          </a:prstGeom>
          <a:noFill/>
        </p:spPr>
        <p:txBody>
          <a:bodyPr wrap="none" rtlCol="0">
            <a:spAutoFit/>
          </a:bodyPr>
          <a:lstStyle/>
          <a:p>
            <a:r>
              <a:rPr lang="en-US" sz="2400" b="1"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rPr>
              <a:t>TRANSMITTER</a:t>
            </a:r>
            <a:endParaRPr lang="en-IN" sz="2400" b="1"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endParaRPr>
          </a:p>
        </p:txBody>
      </p:sp>
      <p:sp>
        <p:nvSpPr>
          <p:cNvPr id="34" name="TextBox 33">
            <a:extLst>
              <a:ext uri="{FF2B5EF4-FFF2-40B4-BE49-F238E27FC236}">
                <a16:creationId xmlns:a16="http://schemas.microsoft.com/office/drawing/2014/main" id="{8802D55B-D2F7-4E4A-8146-D288D5FB6BCD}"/>
              </a:ext>
            </a:extLst>
          </p:cNvPr>
          <p:cNvSpPr txBox="1"/>
          <p:nvPr/>
        </p:nvSpPr>
        <p:spPr>
          <a:xfrm>
            <a:off x="1056822" y="4391394"/>
            <a:ext cx="1928733" cy="461665"/>
          </a:xfrm>
          <a:prstGeom prst="rect">
            <a:avLst/>
          </a:prstGeom>
          <a:noFill/>
        </p:spPr>
        <p:txBody>
          <a:bodyPr wrap="none" rtlCol="0">
            <a:spAutoFit/>
          </a:bodyPr>
          <a:lstStyle/>
          <a:p>
            <a:r>
              <a:rPr lang="en-US" sz="2400"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rPr>
              <a:t>RECEIVER</a:t>
            </a:r>
            <a:endParaRPr lang="en-IN" sz="2400"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endParaRPr>
          </a:p>
        </p:txBody>
      </p:sp>
      <p:sp>
        <p:nvSpPr>
          <p:cNvPr id="35" name="TextBox 34">
            <a:extLst>
              <a:ext uri="{FF2B5EF4-FFF2-40B4-BE49-F238E27FC236}">
                <a16:creationId xmlns:a16="http://schemas.microsoft.com/office/drawing/2014/main" id="{8430DF00-5FB9-40A9-8B3C-A6C6FB5934BA}"/>
              </a:ext>
            </a:extLst>
          </p:cNvPr>
          <p:cNvSpPr txBox="1"/>
          <p:nvPr/>
        </p:nvSpPr>
        <p:spPr>
          <a:xfrm>
            <a:off x="9863597" y="3324095"/>
            <a:ext cx="2540632" cy="830997"/>
          </a:xfrm>
          <a:prstGeom prst="rect">
            <a:avLst/>
          </a:prstGeom>
          <a:noFill/>
        </p:spPr>
        <p:txBody>
          <a:bodyPr wrap="none" rtlCol="0">
            <a:spAutoFit/>
          </a:bodyPr>
          <a:lstStyle/>
          <a:p>
            <a:r>
              <a:rPr lang="en-US" sz="2400" b="1"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rPr>
              <a:t>PROCESSING </a:t>
            </a:r>
          </a:p>
          <a:p>
            <a:r>
              <a:rPr lang="en-US" sz="2400" b="1"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rPr>
              <a:t>UNIT</a:t>
            </a:r>
            <a:endParaRPr lang="en-IN" sz="2400" b="1"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endParaRPr>
          </a:p>
        </p:txBody>
      </p:sp>
      <p:sp>
        <p:nvSpPr>
          <p:cNvPr id="37" name="TextBox 36">
            <a:extLst>
              <a:ext uri="{FF2B5EF4-FFF2-40B4-BE49-F238E27FC236}">
                <a16:creationId xmlns:a16="http://schemas.microsoft.com/office/drawing/2014/main" id="{75D7BD6F-49FD-4F65-B71D-3BB1971BBB97}"/>
              </a:ext>
            </a:extLst>
          </p:cNvPr>
          <p:cNvSpPr txBox="1"/>
          <p:nvPr/>
        </p:nvSpPr>
        <p:spPr>
          <a:xfrm>
            <a:off x="7087007" y="5502838"/>
            <a:ext cx="1622560" cy="461665"/>
          </a:xfrm>
          <a:prstGeom prst="rect">
            <a:avLst/>
          </a:prstGeom>
          <a:noFill/>
        </p:spPr>
        <p:txBody>
          <a:bodyPr wrap="none" rtlCol="0">
            <a:spAutoFit/>
          </a:bodyPr>
          <a:lstStyle/>
          <a:p>
            <a:r>
              <a:rPr lang="en-US" sz="2400" b="1"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rPr>
              <a:t>OUTPUT</a:t>
            </a:r>
            <a:endParaRPr lang="en-IN" sz="2400" b="1"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endParaRPr>
          </a:p>
        </p:txBody>
      </p:sp>
      <p:sp>
        <p:nvSpPr>
          <p:cNvPr id="38" name="TextBox 37">
            <a:extLst>
              <a:ext uri="{FF2B5EF4-FFF2-40B4-BE49-F238E27FC236}">
                <a16:creationId xmlns:a16="http://schemas.microsoft.com/office/drawing/2014/main" id="{A5B2D835-FEBB-4877-8B60-32687D6DB442}"/>
              </a:ext>
            </a:extLst>
          </p:cNvPr>
          <p:cNvSpPr txBox="1"/>
          <p:nvPr/>
        </p:nvSpPr>
        <p:spPr>
          <a:xfrm>
            <a:off x="7104836" y="850189"/>
            <a:ext cx="4557338" cy="461665"/>
          </a:xfrm>
          <a:prstGeom prst="rect">
            <a:avLst/>
          </a:prstGeom>
          <a:noFill/>
        </p:spPr>
        <p:txBody>
          <a:bodyPr wrap="none" rtlCol="0">
            <a:spAutoFit/>
          </a:bodyPr>
          <a:lstStyle/>
          <a:p>
            <a:r>
              <a:rPr lang="en-US" sz="2400"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rPr>
              <a:t>SERIAL COMMUNICATION</a:t>
            </a:r>
            <a:endParaRPr lang="en-IN" sz="2400"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endParaRPr>
          </a:p>
        </p:txBody>
      </p:sp>
    </p:spTree>
    <p:extLst>
      <p:ext uri="{BB962C8B-B14F-4D97-AF65-F5344CB8AC3E}">
        <p14:creationId xmlns:p14="http://schemas.microsoft.com/office/powerpoint/2010/main" val="534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heel(1)">
                                      <p:cBhvr>
                                        <p:cTn id="12" dur="20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5">
                                            <p:txEl>
                                              <p:pRg st="0" end="0"/>
                                            </p:txEl>
                                          </p:spTgt>
                                        </p:tgtEl>
                                        <p:attrNameLst>
                                          <p:attrName>style.visibility</p:attrName>
                                        </p:attrNameLst>
                                      </p:cBhvr>
                                      <p:to>
                                        <p:strVal val="visible"/>
                                      </p:to>
                                    </p:set>
                                    <p:animEffect transition="in" filter="wipe(down)">
                                      <p:cBhvr>
                                        <p:cTn id="17" dur="500"/>
                                        <p:tgtEl>
                                          <p:spTgt spid="3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xEl>
                                              <p:pRg st="1" end="1"/>
                                            </p:txEl>
                                          </p:spTgt>
                                        </p:tgtEl>
                                        <p:attrNameLst>
                                          <p:attrName>style.visibility</p:attrName>
                                        </p:attrNameLst>
                                      </p:cBhvr>
                                      <p:to>
                                        <p:strVal val="visible"/>
                                      </p:to>
                                    </p:set>
                                    <p:animEffect transition="in" filter="wipe(down)">
                                      <p:cBhvr>
                                        <p:cTn id="22" dur="500"/>
                                        <p:tgtEl>
                                          <p:spTgt spid="3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animEffect transition="in" filter="wipe(down)">
                                      <p:cBhvr>
                                        <p:cTn id="27" dur="500"/>
                                        <p:tgtEl>
                                          <p:spTgt spid="3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heel(1)">
                                      <p:cBhvr>
                                        <p:cTn id="32"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E3BDE2-D223-42F9-985F-2FA7BF5AC998}"/>
              </a:ext>
            </a:extLst>
          </p:cNvPr>
          <p:cNvPicPr>
            <a:picLocks noChangeAspect="1"/>
          </p:cNvPicPr>
          <p:nvPr/>
        </p:nvPicPr>
        <p:blipFill>
          <a:blip r:embed="rId2"/>
          <a:stretch>
            <a:fillRect/>
          </a:stretch>
        </p:blipFill>
        <p:spPr>
          <a:xfrm>
            <a:off x="266026" y="1398181"/>
            <a:ext cx="4008761" cy="2299317"/>
          </a:xfrm>
          <a:prstGeom prst="rect">
            <a:avLst/>
          </a:prstGeom>
        </p:spPr>
      </p:pic>
      <p:pic>
        <p:nvPicPr>
          <p:cNvPr id="9" name="Picture 8">
            <a:extLst>
              <a:ext uri="{FF2B5EF4-FFF2-40B4-BE49-F238E27FC236}">
                <a16:creationId xmlns:a16="http://schemas.microsoft.com/office/drawing/2014/main" id="{1D4DFDA1-D898-4FD2-B6C3-5D67229EE71E}"/>
              </a:ext>
            </a:extLst>
          </p:cNvPr>
          <p:cNvPicPr>
            <a:picLocks noChangeAspect="1"/>
          </p:cNvPicPr>
          <p:nvPr/>
        </p:nvPicPr>
        <p:blipFill>
          <a:blip r:embed="rId3"/>
          <a:stretch>
            <a:fillRect/>
          </a:stretch>
        </p:blipFill>
        <p:spPr>
          <a:xfrm>
            <a:off x="7673569" y="1384823"/>
            <a:ext cx="4008760" cy="2299317"/>
          </a:xfrm>
          <a:prstGeom prst="rect">
            <a:avLst/>
          </a:prstGeom>
        </p:spPr>
      </p:pic>
      <p:sp>
        <p:nvSpPr>
          <p:cNvPr id="10" name="Arrow: Right 9">
            <a:extLst>
              <a:ext uri="{FF2B5EF4-FFF2-40B4-BE49-F238E27FC236}">
                <a16:creationId xmlns:a16="http://schemas.microsoft.com/office/drawing/2014/main" id="{187D52D2-00F1-4A16-854D-A7CDDC04EABA}"/>
              </a:ext>
            </a:extLst>
          </p:cNvPr>
          <p:cNvSpPr/>
          <p:nvPr/>
        </p:nvSpPr>
        <p:spPr>
          <a:xfrm>
            <a:off x="4474346" y="1766656"/>
            <a:ext cx="3045040" cy="37286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87F30F1D-9360-4971-A728-3F7E69587233}"/>
              </a:ext>
            </a:extLst>
          </p:cNvPr>
          <p:cNvSpPr/>
          <p:nvPr/>
        </p:nvSpPr>
        <p:spPr>
          <a:xfrm>
            <a:off x="4732802" y="1395987"/>
            <a:ext cx="2528128"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USING PYSERIAL LIBRARY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EF5CF2AA-E814-439C-AF20-6E2A2297EF69}"/>
              </a:ext>
            </a:extLst>
          </p:cNvPr>
          <p:cNvSpPr/>
          <p:nvPr/>
        </p:nvSpPr>
        <p:spPr>
          <a:xfrm>
            <a:off x="4395124" y="2283755"/>
            <a:ext cx="3158108" cy="646331"/>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To communicate with ARDUINO</a:t>
            </a:r>
          </a:p>
          <a:p>
            <a:pPr algn="ctr"/>
            <a:r>
              <a:rPr lang="en-US" b="0" cap="none" spc="0" dirty="0">
                <a:ln w="0"/>
                <a:solidFill>
                  <a:schemeClr val="tx1"/>
                </a:solidFill>
                <a:effectLst>
                  <a:outerShdw blurRad="38100" dist="19050" dir="2700000" algn="tl" rotWithShape="0">
                    <a:schemeClr val="dk1">
                      <a:alpha val="40000"/>
                    </a:schemeClr>
                  </a:outerShdw>
                </a:effectLst>
              </a:rPr>
              <a:t> using PYTHON</a:t>
            </a:r>
          </a:p>
        </p:txBody>
      </p:sp>
      <p:sp>
        <p:nvSpPr>
          <p:cNvPr id="15" name="Rectangle 14">
            <a:extLst>
              <a:ext uri="{FF2B5EF4-FFF2-40B4-BE49-F238E27FC236}">
                <a16:creationId xmlns:a16="http://schemas.microsoft.com/office/drawing/2014/main" id="{7F831532-DAC4-406D-92EF-51A2B0D61F9F}"/>
              </a:ext>
            </a:extLst>
          </p:cNvPr>
          <p:cNvSpPr/>
          <p:nvPr/>
        </p:nvSpPr>
        <p:spPr>
          <a:xfrm>
            <a:off x="1060705" y="955857"/>
            <a:ext cx="2240485"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ARDUINO Code Editor</a:t>
            </a:r>
          </a:p>
        </p:txBody>
      </p:sp>
      <p:sp>
        <p:nvSpPr>
          <p:cNvPr id="16" name="Rectangle 15">
            <a:extLst>
              <a:ext uri="{FF2B5EF4-FFF2-40B4-BE49-F238E27FC236}">
                <a16:creationId xmlns:a16="http://schemas.microsoft.com/office/drawing/2014/main" id="{628271E2-A195-4282-80E4-E283E08F7BC6}"/>
              </a:ext>
            </a:extLst>
          </p:cNvPr>
          <p:cNvSpPr/>
          <p:nvPr/>
        </p:nvSpPr>
        <p:spPr>
          <a:xfrm>
            <a:off x="8600583" y="958737"/>
            <a:ext cx="227818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PYCHARM Code Editor</a:t>
            </a:r>
          </a:p>
        </p:txBody>
      </p:sp>
      <p:sp>
        <p:nvSpPr>
          <p:cNvPr id="17" name="Rectangle 16">
            <a:extLst>
              <a:ext uri="{FF2B5EF4-FFF2-40B4-BE49-F238E27FC236}">
                <a16:creationId xmlns:a16="http://schemas.microsoft.com/office/drawing/2014/main" id="{DE5ED3AD-6D18-4390-A255-A0ED8E2E5604}"/>
              </a:ext>
            </a:extLst>
          </p:cNvPr>
          <p:cNvSpPr/>
          <p:nvPr/>
        </p:nvSpPr>
        <p:spPr>
          <a:xfrm>
            <a:off x="5318192" y="3684140"/>
            <a:ext cx="5973943" cy="646331"/>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Gesture displayed in the screen  will be communicated to bot </a:t>
            </a:r>
          </a:p>
          <a:p>
            <a:pPr algn="ctr"/>
            <a:r>
              <a:rPr lang="en-US" b="0" cap="none" spc="0" dirty="0">
                <a:ln w="0"/>
                <a:solidFill>
                  <a:schemeClr val="tx1"/>
                </a:solidFill>
                <a:effectLst>
                  <a:outerShdw blurRad="38100" dist="19050" dir="2700000" algn="tl" rotWithShape="0">
                    <a:schemeClr val="dk1">
                      <a:alpha val="40000"/>
                    </a:schemeClr>
                  </a:outerShdw>
                </a:effectLst>
              </a:rPr>
              <a:t>Using HC06 Bluetooth module</a:t>
            </a:r>
          </a:p>
        </p:txBody>
      </p:sp>
      <p:pic>
        <p:nvPicPr>
          <p:cNvPr id="18" name="Picture 17">
            <a:extLst>
              <a:ext uri="{FF2B5EF4-FFF2-40B4-BE49-F238E27FC236}">
                <a16:creationId xmlns:a16="http://schemas.microsoft.com/office/drawing/2014/main" id="{EBB1C9D6-F709-4864-A1E3-BDFE0869DB3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36" b="99744" l="577" r="99808">
                        <a14:foregroundMark x1="3269" y1="52564" x2="5769" y2="37308"/>
                        <a14:foregroundMark x1="5769" y1="37308" x2="4615" y2="49487"/>
                        <a14:foregroundMark x1="4615" y1="49487" x2="3558" y2="46667"/>
                        <a14:foregroundMark x1="5385" y1="41026" x2="5385" y2="41026"/>
                        <a14:foregroundMark x1="5577" y1="42179" x2="5769" y2="40769"/>
                        <a14:foregroundMark x1="5769" y1="43077" x2="3462" y2="48077"/>
                        <a14:foregroundMark x1="8942" y1="37564" x2="4135" y2="52564"/>
                        <a14:foregroundMark x1="4135" y1="52564" x2="3558" y2="44615"/>
                        <a14:foregroundMark x1="2677" y1="39145" x2="2212" y2="40897"/>
                        <a14:foregroundMark x1="6058" y1="26410" x2="5709" y2="27725"/>
                        <a14:foregroundMark x1="2212" y1="40897" x2="2402" y2="38967"/>
                        <a14:foregroundMark x1="7709" y1="30225" x2="8942" y2="32308"/>
                        <a14:foregroundMark x1="11250" y1="27051" x2="11731" y2="26410"/>
                        <a14:foregroundMark x1="8241" y1="28885" x2="8077" y2="27821"/>
                        <a14:foregroundMark x1="8750" y1="32179" x2="8325" y2="29425"/>
                        <a14:foregroundMark x1="9998" y1="23777" x2="18654" y2="22308"/>
                        <a14:foregroundMark x1="18654" y1="22308" x2="8871" y2="25234"/>
                        <a14:foregroundMark x1="8927" y1="25119" x2="15673" y2="21923"/>
                        <a14:foregroundMark x1="21538" y1="21923" x2="11250" y2="22949"/>
                        <a14:foregroundMark x1="11250" y1="22949" x2="11250" y2="21409"/>
                        <a14:foregroundMark x1="25673" y1="17821" x2="11923" y2="23077"/>
                        <a14:foregroundMark x1="11923" y1="23077" x2="22788" y2="18205"/>
                        <a14:foregroundMark x1="24904" y1="21410" x2="26923" y2="17949"/>
                        <a14:foregroundMark x1="29038" y1="23974" x2="30096" y2="36154"/>
                        <a14:foregroundMark x1="30096" y1="36154" x2="27404" y2="25769"/>
                        <a14:foregroundMark x1="29038" y1="35256" x2="29423" y2="28718"/>
                        <a14:foregroundMark x1="30288" y1="32308" x2="30481" y2="44615"/>
                        <a14:foregroundMark x1="30481" y1="44615" x2="28462" y2="34615"/>
                        <a14:foregroundMark x1="29038" y1="36026" x2="35096" y2="38462"/>
                        <a14:foregroundMark x1="35577" y1="38462" x2="44135" y2="32821"/>
                        <a14:foregroundMark x1="44135" y1="32821" x2="35192" y2="40256"/>
                        <a14:foregroundMark x1="35192" y1="40256" x2="41442" y2="27179"/>
                        <a14:foregroundMark x1="41442" y1="27179" x2="51250" y2="27179"/>
                        <a14:foregroundMark x1="51250" y1="27179" x2="38462" y2="35256"/>
                        <a14:foregroundMark x1="38462" y1="35256" x2="43077" y2="22692"/>
                        <a14:foregroundMark x1="43077" y1="22692" x2="53462" y2="22949"/>
                        <a14:foregroundMark x1="53462" y1="22949" x2="53750" y2="32821"/>
                        <a14:foregroundMark x1="42885" y1="21667" x2="28269" y2="28590"/>
                        <a14:foregroundMark x1="28269" y1="28590" x2="47019" y2="17821"/>
                        <a14:foregroundMark x1="47019" y1="17821" x2="47019" y2="18205"/>
                        <a14:foregroundMark x1="37192" y1="11780" x2="29327" y2="7564"/>
                        <a14:foregroundMark x1="29327" y1="7564" x2="29231" y2="7564"/>
                        <a14:foregroundMark x1="35334" y1="10560" x2="31731" y2="9359"/>
                        <a14:foregroundMark x1="9327" y1="48718" x2="8077" y2="60128"/>
                        <a14:foregroundMark x1="1058" y1="50128" x2="673" y2="62949"/>
                        <a14:foregroundMark x1="673" y1="62949" x2="6058" y2="73590"/>
                        <a14:foregroundMark x1="4519" y1="71795" x2="19135" y2="91026"/>
                        <a14:foregroundMark x1="19135" y1="91026" x2="27500" y2="97692"/>
                        <a14:foregroundMark x1="27500" y1="97692" x2="28462" y2="99744"/>
                        <a14:foregroundMark x1="12500" y1="74231" x2="23846" y2="92692"/>
                        <a14:foregroundMark x1="35577" y1="90385" x2="65000" y2="91282"/>
                        <a14:foregroundMark x1="71250" y1="88333" x2="89712" y2="73333"/>
                        <a14:foregroundMark x1="87788" y1="42179" x2="99808" y2="49615"/>
                        <a14:foregroundMark x1="10865" y1="22949" x2="9327" y2="25000"/>
                        <a14:backgroundMark x1="5000" y1="17821" x2="1538" y2="30769"/>
                        <a14:backgroundMark x1="1538" y1="30769" x2="8173" y2="21667"/>
                        <a14:backgroundMark x1="8173" y1="21667" x2="1442" y2="35513"/>
                        <a14:backgroundMark x1="3462" y1="35769" x2="6442" y2="29359"/>
                        <a14:backgroundMark x1="6250" y1="28077" x2="2019" y2="38718"/>
                        <a14:backgroundMark x1="36827" y1="8462" x2="40385" y2="11154"/>
                        <a14:backgroundMark x1="2500" y1="12308" x2="10385" y2="20000"/>
                        <a14:backgroundMark x1="10385" y1="20000" x2="11923" y2="20000"/>
                      </a14:backgroundRemoval>
                    </a14:imgEffect>
                  </a14:imgLayer>
                </a14:imgProps>
              </a:ext>
            </a:extLst>
          </a:blip>
          <a:stretch>
            <a:fillRect/>
          </a:stretch>
        </p:blipFill>
        <p:spPr>
          <a:xfrm>
            <a:off x="6631619" y="4330471"/>
            <a:ext cx="3122266" cy="2438924"/>
          </a:xfrm>
          <a:prstGeom prst="rect">
            <a:avLst/>
          </a:prstGeom>
        </p:spPr>
      </p:pic>
      <p:sp>
        <p:nvSpPr>
          <p:cNvPr id="19" name="Arrow: Curved Left 18">
            <a:extLst>
              <a:ext uri="{FF2B5EF4-FFF2-40B4-BE49-F238E27FC236}">
                <a16:creationId xmlns:a16="http://schemas.microsoft.com/office/drawing/2014/main" id="{812BF244-7E77-4B62-9C0F-FF8278ECD0DA}"/>
              </a:ext>
            </a:extLst>
          </p:cNvPr>
          <p:cNvSpPr/>
          <p:nvPr/>
        </p:nvSpPr>
        <p:spPr>
          <a:xfrm>
            <a:off x="9944581" y="4085786"/>
            <a:ext cx="1909241" cy="1340529"/>
          </a:xfrm>
          <a:prstGeom prst="curved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solidFill>
                <a:schemeClr val="tx1"/>
              </a:solidFill>
            </a:endParaRPr>
          </a:p>
        </p:txBody>
      </p:sp>
      <p:sp>
        <p:nvSpPr>
          <p:cNvPr id="20" name="Arrow: Left 19">
            <a:extLst>
              <a:ext uri="{FF2B5EF4-FFF2-40B4-BE49-F238E27FC236}">
                <a16:creationId xmlns:a16="http://schemas.microsoft.com/office/drawing/2014/main" id="{DC587189-39A4-455B-9EFE-089BC60D2CB6}"/>
              </a:ext>
            </a:extLst>
          </p:cNvPr>
          <p:cNvSpPr/>
          <p:nvPr/>
        </p:nvSpPr>
        <p:spPr>
          <a:xfrm>
            <a:off x="3897297" y="5426315"/>
            <a:ext cx="2099569" cy="406314"/>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726DE1BD-0274-4D2B-950A-156758B49D04}"/>
              </a:ext>
            </a:extLst>
          </p:cNvPr>
          <p:cNvSpPr/>
          <p:nvPr/>
        </p:nvSpPr>
        <p:spPr>
          <a:xfrm>
            <a:off x="831448" y="5444806"/>
            <a:ext cx="290496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BOT will navigate accordingly</a:t>
            </a:r>
          </a:p>
        </p:txBody>
      </p:sp>
      <p:sp>
        <p:nvSpPr>
          <p:cNvPr id="22" name="Rectangle 21">
            <a:extLst>
              <a:ext uri="{FF2B5EF4-FFF2-40B4-BE49-F238E27FC236}">
                <a16:creationId xmlns:a16="http://schemas.microsoft.com/office/drawing/2014/main" id="{F1D88F6D-A655-474C-8944-2451B2487953}"/>
              </a:ext>
            </a:extLst>
          </p:cNvPr>
          <p:cNvSpPr/>
          <p:nvPr/>
        </p:nvSpPr>
        <p:spPr>
          <a:xfrm>
            <a:off x="4546335" y="4958018"/>
            <a:ext cx="97494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OUTPUT</a:t>
            </a:r>
          </a:p>
        </p:txBody>
      </p:sp>
      <p:sp>
        <p:nvSpPr>
          <p:cNvPr id="23" name="Rectangle 22">
            <a:extLst>
              <a:ext uri="{FF2B5EF4-FFF2-40B4-BE49-F238E27FC236}">
                <a16:creationId xmlns:a16="http://schemas.microsoft.com/office/drawing/2014/main" id="{6011CAF4-9DE7-4297-BB7E-1E6A1A93E6CA}"/>
              </a:ext>
            </a:extLst>
          </p:cNvPr>
          <p:cNvSpPr/>
          <p:nvPr/>
        </p:nvSpPr>
        <p:spPr>
          <a:xfrm>
            <a:off x="311084" y="169279"/>
            <a:ext cx="11382156" cy="646331"/>
          </a:xfrm>
          <a:prstGeom prst="rect">
            <a:avLst/>
          </a:prstGeom>
          <a:noFill/>
        </p:spPr>
        <p:txBody>
          <a:bodyPr wrap="square" lIns="91440" tIns="45720" rIns="91440" bIns="45720">
            <a:spAutoFit/>
          </a:bodyPr>
          <a:lstStyle/>
          <a:p>
            <a:pPr algn="ctr"/>
            <a:r>
              <a:rPr lang="en-US" sz="3600" dirty="0">
                <a:ln w="0"/>
                <a:solidFill>
                  <a:srgbClr val="FF9900"/>
                </a:solidFill>
                <a:effectLst>
                  <a:outerShdw blurRad="38100" dist="19050" dir="2700000" algn="tl" rotWithShape="0">
                    <a:schemeClr val="dk1">
                      <a:alpha val="40000"/>
                    </a:schemeClr>
                  </a:outerShdw>
                </a:effectLst>
              </a:rPr>
              <a:t>SERIAL COMMUNICATION BETWEEN BOT AND PYTHON</a:t>
            </a:r>
          </a:p>
        </p:txBody>
      </p:sp>
    </p:spTree>
    <p:extLst>
      <p:ext uri="{BB962C8B-B14F-4D97-AF65-F5344CB8AC3E}">
        <p14:creationId xmlns:p14="http://schemas.microsoft.com/office/powerpoint/2010/main" val="97838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762C93-FCD5-42C9-B295-96E92FFE3775}"/>
              </a:ext>
            </a:extLst>
          </p:cNvPr>
          <p:cNvSpPr/>
          <p:nvPr/>
        </p:nvSpPr>
        <p:spPr>
          <a:xfrm>
            <a:off x="4443966" y="419444"/>
            <a:ext cx="261161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OUTPUT</a:t>
            </a:r>
          </a:p>
        </p:txBody>
      </p:sp>
      <p:graphicFrame>
        <p:nvGraphicFramePr>
          <p:cNvPr id="3" name="Table 3">
            <a:extLst>
              <a:ext uri="{FF2B5EF4-FFF2-40B4-BE49-F238E27FC236}">
                <a16:creationId xmlns:a16="http://schemas.microsoft.com/office/drawing/2014/main" id="{5A3F0C35-D102-4641-A6B9-D1D78CE6FD22}"/>
              </a:ext>
            </a:extLst>
          </p:cNvPr>
          <p:cNvGraphicFramePr>
            <a:graphicFrameLocks noGrp="1"/>
          </p:cNvGraphicFramePr>
          <p:nvPr>
            <p:extLst>
              <p:ext uri="{D42A27DB-BD31-4B8C-83A1-F6EECF244321}">
                <p14:modId xmlns:p14="http://schemas.microsoft.com/office/powerpoint/2010/main" val="3414957433"/>
              </p:ext>
            </p:extLst>
          </p:nvPr>
        </p:nvGraphicFramePr>
        <p:xfrm>
          <a:off x="1544715" y="1944210"/>
          <a:ext cx="8357832" cy="2745700"/>
        </p:xfrm>
        <a:graphic>
          <a:graphicData uri="http://schemas.openxmlformats.org/drawingml/2006/table">
            <a:tbl>
              <a:tblPr firstRow="1" bandRow="1">
                <a:tableStyleId>{5C22544A-7EE6-4342-B048-85BDC9FD1C3A}</a:tableStyleId>
              </a:tblPr>
              <a:tblGrid>
                <a:gridCol w="4178916">
                  <a:extLst>
                    <a:ext uri="{9D8B030D-6E8A-4147-A177-3AD203B41FA5}">
                      <a16:colId xmlns:a16="http://schemas.microsoft.com/office/drawing/2014/main" val="301829687"/>
                    </a:ext>
                  </a:extLst>
                </a:gridCol>
                <a:gridCol w="4178916">
                  <a:extLst>
                    <a:ext uri="{9D8B030D-6E8A-4147-A177-3AD203B41FA5}">
                      <a16:colId xmlns:a16="http://schemas.microsoft.com/office/drawing/2014/main" val="4099738678"/>
                    </a:ext>
                  </a:extLst>
                </a:gridCol>
              </a:tblGrid>
              <a:tr h="129758">
                <a:tc>
                  <a:txBody>
                    <a:bodyPr/>
                    <a:lstStyle/>
                    <a:p>
                      <a:r>
                        <a:rPr lang="en-US" dirty="0"/>
                        <a:t>                            GESTURE</a:t>
                      </a:r>
                      <a:endParaRPr lang="en-IN" dirty="0"/>
                    </a:p>
                  </a:txBody>
                  <a:tcPr/>
                </a:tc>
                <a:tc>
                  <a:txBody>
                    <a:bodyPr/>
                    <a:lstStyle/>
                    <a:p>
                      <a:r>
                        <a:rPr lang="en-US" dirty="0"/>
                        <a:t>                DIRECTION OF BOT</a:t>
                      </a:r>
                      <a:endParaRPr lang="en-IN" dirty="0"/>
                    </a:p>
                  </a:txBody>
                  <a:tcPr/>
                </a:tc>
                <a:extLst>
                  <a:ext uri="{0D108BD9-81ED-4DB2-BD59-A6C34878D82A}">
                    <a16:rowId xmlns:a16="http://schemas.microsoft.com/office/drawing/2014/main" val="2214942594"/>
                  </a:ext>
                </a:extLst>
              </a:tr>
              <a:tr h="475988">
                <a:tc>
                  <a:txBody>
                    <a:bodyPr/>
                    <a:lstStyle/>
                    <a:p>
                      <a:r>
                        <a:rPr lang="en-US" dirty="0"/>
                        <a:t>                               ONE</a:t>
                      </a:r>
                      <a:endParaRPr lang="en-IN" dirty="0"/>
                    </a:p>
                  </a:txBody>
                  <a:tcPr/>
                </a:tc>
                <a:tc>
                  <a:txBody>
                    <a:bodyPr/>
                    <a:lstStyle/>
                    <a:p>
                      <a:r>
                        <a:rPr lang="en-US" dirty="0"/>
                        <a:t>                            STOP</a:t>
                      </a:r>
                      <a:endParaRPr lang="en-IN" dirty="0"/>
                    </a:p>
                  </a:txBody>
                  <a:tcPr/>
                </a:tc>
                <a:extLst>
                  <a:ext uri="{0D108BD9-81ED-4DB2-BD59-A6C34878D82A}">
                    <a16:rowId xmlns:a16="http://schemas.microsoft.com/office/drawing/2014/main" val="418380836"/>
                  </a:ext>
                </a:extLst>
              </a:tr>
              <a:tr h="475988">
                <a:tc>
                  <a:txBody>
                    <a:bodyPr/>
                    <a:lstStyle/>
                    <a:p>
                      <a:r>
                        <a:rPr lang="en-US" dirty="0"/>
                        <a:t>                               TWO</a:t>
                      </a:r>
                      <a:endParaRPr lang="en-IN" dirty="0"/>
                    </a:p>
                  </a:txBody>
                  <a:tcPr/>
                </a:tc>
                <a:tc>
                  <a:txBody>
                    <a:bodyPr/>
                    <a:lstStyle/>
                    <a:p>
                      <a:r>
                        <a:rPr lang="en-US" dirty="0"/>
                        <a:t>                          REVERSE</a:t>
                      </a:r>
                      <a:endParaRPr lang="en-IN" dirty="0"/>
                    </a:p>
                  </a:txBody>
                  <a:tcPr/>
                </a:tc>
                <a:extLst>
                  <a:ext uri="{0D108BD9-81ED-4DB2-BD59-A6C34878D82A}">
                    <a16:rowId xmlns:a16="http://schemas.microsoft.com/office/drawing/2014/main" val="1114887146"/>
                  </a:ext>
                </a:extLst>
              </a:tr>
              <a:tr h="475988">
                <a:tc>
                  <a:txBody>
                    <a:bodyPr/>
                    <a:lstStyle/>
                    <a:p>
                      <a:r>
                        <a:rPr lang="en-US" dirty="0"/>
                        <a:t>                              THREE</a:t>
                      </a:r>
                      <a:endParaRPr lang="en-IN" dirty="0"/>
                    </a:p>
                  </a:txBody>
                  <a:tcPr/>
                </a:tc>
                <a:tc>
                  <a:txBody>
                    <a:bodyPr/>
                    <a:lstStyle/>
                    <a:p>
                      <a:r>
                        <a:rPr lang="en-IN" dirty="0"/>
                        <a:t>                             LEFT</a:t>
                      </a:r>
                    </a:p>
                  </a:txBody>
                  <a:tcPr/>
                </a:tc>
                <a:extLst>
                  <a:ext uri="{0D108BD9-81ED-4DB2-BD59-A6C34878D82A}">
                    <a16:rowId xmlns:a16="http://schemas.microsoft.com/office/drawing/2014/main" val="3961631137"/>
                  </a:ext>
                </a:extLst>
              </a:tr>
              <a:tr h="475988">
                <a:tc>
                  <a:txBody>
                    <a:bodyPr/>
                    <a:lstStyle/>
                    <a:p>
                      <a:r>
                        <a:rPr lang="en-US" dirty="0"/>
                        <a:t>                               FOUR</a:t>
                      </a:r>
                      <a:endParaRPr lang="en-IN" dirty="0"/>
                    </a:p>
                  </a:txBody>
                  <a:tcPr/>
                </a:tc>
                <a:tc>
                  <a:txBody>
                    <a:bodyPr/>
                    <a:lstStyle/>
                    <a:p>
                      <a:r>
                        <a:rPr lang="en-IN" dirty="0"/>
                        <a:t>                            RIGHT</a:t>
                      </a:r>
                    </a:p>
                  </a:txBody>
                  <a:tcPr/>
                </a:tc>
                <a:extLst>
                  <a:ext uri="{0D108BD9-81ED-4DB2-BD59-A6C34878D82A}">
                    <a16:rowId xmlns:a16="http://schemas.microsoft.com/office/drawing/2014/main" val="2073157819"/>
                  </a:ext>
                </a:extLst>
              </a:tr>
              <a:tr h="475988">
                <a:tc>
                  <a:txBody>
                    <a:bodyPr/>
                    <a:lstStyle/>
                    <a:p>
                      <a:r>
                        <a:rPr lang="en-US" dirty="0"/>
                        <a:t>                                FIVE</a:t>
                      </a:r>
                      <a:endParaRPr lang="en-IN" dirty="0"/>
                    </a:p>
                  </a:txBody>
                  <a:tcPr/>
                </a:tc>
                <a:tc>
                  <a:txBody>
                    <a:bodyPr/>
                    <a:lstStyle/>
                    <a:p>
                      <a:r>
                        <a:rPr lang="en-US" dirty="0"/>
                        <a:t>                         FORWARD</a:t>
                      </a:r>
                      <a:endParaRPr lang="en-IN" dirty="0"/>
                    </a:p>
                  </a:txBody>
                  <a:tcPr/>
                </a:tc>
                <a:extLst>
                  <a:ext uri="{0D108BD9-81ED-4DB2-BD59-A6C34878D82A}">
                    <a16:rowId xmlns:a16="http://schemas.microsoft.com/office/drawing/2014/main" val="3098402018"/>
                  </a:ext>
                </a:extLst>
              </a:tr>
            </a:tbl>
          </a:graphicData>
        </a:graphic>
      </p:graphicFrame>
    </p:spTree>
    <p:extLst>
      <p:ext uri="{BB962C8B-B14F-4D97-AF65-F5344CB8AC3E}">
        <p14:creationId xmlns:p14="http://schemas.microsoft.com/office/powerpoint/2010/main" val="871647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1-05-15 at 2.24.29 PM">
            <a:hlinkClick r:id="" action="ppaction://media"/>
            <a:extLst>
              <a:ext uri="{FF2B5EF4-FFF2-40B4-BE49-F238E27FC236}">
                <a16:creationId xmlns:a16="http://schemas.microsoft.com/office/drawing/2014/main" id="{A81C4116-0AA2-41F7-9BD4-86DEABCBD2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2563" y="843379"/>
            <a:ext cx="10386874" cy="4856085"/>
          </a:xfrm>
          <a:prstGeom prst="rect">
            <a:avLst/>
          </a:prstGeom>
        </p:spPr>
      </p:pic>
    </p:spTree>
    <p:extLst>
      <p:ext uri="{BB962C8B-B14F-4D97-AF65-F5344CB8AC3E}">
        <p14:creationId xmlns:p14="http://schemas.microsoft.com/office/powerpoint/2010/main" val="118624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1-05-15 at 2.24.29 PM (1)">
            <a:hlinkClick r:id="" action="ppaction://media"/>
            <a:extLst>
              <a:ext uri="{FF2B5EF4-FFF2-40B4-BE49-F238E27FC236}">
                <a16:creationId xmlns:a16="http://schemas.microsoft.com/office/drawing/2014/main" id="{28BA67BC-1318-4F83-982A-6F054D33FD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9910" y="816746"/>
            <a:ext cx="10134515" cy="4891596"/>
          </a:xfrm>
          <a:prstGeom prst="rect">
            <a:avLst/>
          </a:prstGeom>
        </p:spPr>
      </p:pic>
    </p:spTree>
    <p:extLst>
      <p:ext uri="{BB962C8B-B14F-4D97-AF65-F5344CB8AC3E}">
        <p14:creationId xmlns:p14="http://schemas.microsoft.com/office/powerpoint/2010/main" val="305323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1-05-15 at 2.24.29 PM (2)">
            <a:hlinkClick r:id="" action="ppaction://media"/>
            <a:extLst>
              <a:ext uri="{FF2B5EF4-FFF2-40B4-BE49-F238E27FC236}">
                <a16:creationId xmlns:a16="http://schemas.microsoft.com/office/drawing/2014/main" id="{57A69F91-74C8-44AA-B661-09D41C2268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9911" y="1260629"/>
            <a:ext cx="10342485" cy="4305670"/>
          </a:xfrm>
          <a:prstGeom prst="rect">
            <a:avLst/>
          </a:prstGeom>
        </p:spPr>
      </p:pic>
    </p:spTree>
    <p:extLst>
      <p:ext uri="{BB962C8B-B14F-4D97-AF65-F5344CB8AC3E}">
        <p14:creationId xmlns:p14="http://schemas.microsoft.com/office/powerpoint/2010/main" val="416857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1-05-15 at 2.24.29 PM (3)">
            <a:hlinkClick r:id="" action="ppaction://media"/>
            <a:extLst>
              <a:ext uri="{FF2B5EF4-FFF2-40B4-BE49-F238E27FC236}">
                <a16:creationId xmlns:a16="http://schemas.microsoft.com/office/drawing/2014/main" id="{9FBD0FCA-8FBD-4D7E-A59C-1C87FE8BB0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8788" y="1287262"/>
            <a:ext cx="9967975" cy="4279037"/>
          </a:xfrm>
          <a:prstGeom prst="rect">
            <a:avLst/>
          </a:prstGeom>
        </p:spPr>
      </p:pic>
    </p:spTree>
    <p:extLst>
      <p:ext uri="{BB962C8B-B14F-4D97-AF65-F5344CB8AC3E}">
        <p14:creationId xmlns:p14="http://schemas.microsoft.com/office/powerpoint/2010/main" val="57098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E57094B-4684-420B-AFE0-4E41CA2AF7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Celestial design</Template>
  <TotalTime>418</TotalTime>
  <Words>244</Words>
  <Application>Microsoft Office PowerPoint</Application>
  <PresentationFormat>Widescreen</PresentationFormat>
  <Paragraphs>48</Paragraphs>
  <Slides>12</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Black</vt:lpstr>
      <vt:lpstr>Berlin Sans FB Demi</vt:lpstr>
      <vt:lpstr>Calibri</vt:lpstr>
      <vt:lpstr>Calibri Light</vt:lpstr>
      <vt:lpstr>Celestial</vt:lpstr>
      <vt:lpstr>    GESTURE CONTROLLED ROBOT USING IMAGE PROCESSING</vt:lpstr>
      <vt:lpstr>                                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CONTROLLED ROBOT USING IMAGE PROCESSING</dc:title>
  <dc:creator>Shwetha Anand</dc:creator>
  <cp:lastModifiedBy>Shwetha Anand</cp:lastModifiedBy>
  <cp:revision>14</cp:revision>
  <dcterms:created xsi:type="dcterms:W3CDTF">2021-05-15T07:30:06Z</dcterms:created>
  <dcterms:modified xsi:type="dcterms:W3CDTF">2021-05-15T14:28:44Z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